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364" autoAdjust="0"/>
  </p:normalViewPr>
  <p:slideViewPr>
    <p:cSldViewPr snapToGrid="0">
      <p:cViewPr>
        <p:scale>
          <a:sx n="40" d="100"/>
          <a:sy n="40" d="100"/>
        </p:scale>
        <p:origin x="184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550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932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831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857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235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957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690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596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173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403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391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8F2BA-1FF3-496E-8BB9-06DA64C0FA06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B20FC-51D6-4F66-A0F5-9DECA4D6FC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476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ítulo 1">
            <a:extLst>
              <a:ext uri="{FF2B5EF4-FFF2-40B4-BE49-F238E27FC236}">
                <a16:creationId xmlns:a16="http://schemas.microsoft.com/office/drawing/2014/main" id="{92403F24-B0F1-411B-80FD-F6F9586A3C40}"/>
              </a:ext>
            </a:extLst>
          </p:cNvPr>
          <p:cNvSpPr txBox="1">
            <a:spLocks/>
          </p:cNvSpPr>
          <p:nvPr/>
        </p:nvSpPr>
        <p:spPr>
          <a:xfrm>
            <a:off x="3274944" y="939593"/>
            <a:ext cx="6239456" cy="214543"/>
          </a:xfrm>
          <a:prstGeom prst="rect">
            <a:avLst/>
          </a:prstGeom>
        </p:spPr>
        <p:txBody>
          <a:bodyPr vert="horz" lIns="54195" tIns="27097" rIns="54195" bIns="27097" rtlCol="0" anchor="b">
            <a:norm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ARBOL DE PROBLEMAS DE GESTION DEL RIESGO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B023EE55-3798-4235-8D7A-E5620A4D7E2A}"/>
              </a:ext>
            </a:extLst>
          </p:cNvPr>
          <p:cNvSpPr/>
          <p:nvPr/>
        </p:nvSpPr>
        <p:spPr>
          <a:xfrm>
            <a:off x="3068411" y="4082173"/>
            <a:ext cx="6166644" cy="1345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capacidad de gestión del riesgo asociada a la gestión integral de residuos sólidos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CDB09988-FDF9-4AA4-8F29-0B7A82FBC7AA}"/>
              </a:ext>
            </a:extLst>
          </p:cNvPr>
          <p:cNvSpPr/>
          <p:nvPr/>
        </p:nvSpPr>
        <p:spPr>
          <a:xfrm>
            <a:off x="197105" y="6813129"/>
            <a:ext cx="1088927" cy="9361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Deficiencia en los análisis y evaluación del riesgo asociado a la GIRS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F0AD29DF-8680-497A-8772-389648482904}"/>
              </a:ext>
            </a:extLst>
          </p:cNvPr>
          <p:cNvSpPr/>
          <p:nvPr/>
        </p:nvSpPr>
        <p:spPr>
          <a:xfrm>
            <a:off x="1595103" y="6555252"/>
            <a:ext cx="1330975" cy="831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Debilidades en el monitoreo y seguimiento de los riesgos asociados a la GIRS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F519F4CC-06D0-463A-A06D-E2EED7DF4502}"/>
              </a:ext>
            </a:extLst>
          </p:cNvPr>
          <p:cNvSpPr/>
          <p:nvPr/>
        </p:nvSpPr>
        <p:spPr>
          <a:xfrm>
            <a:off x="5095177" y="4820451"/>
            <a:ext cx="2571081" cy="4408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_tradnl" sz="900" dirty="0">
                <a:solidFill>
                  <a:schemeClr val="tx1"/>
                </a:solidFill>
              </a:rPr>
              <a:t>Insuficiencia en la identificación y/o implementación de las medidas de reducción  del riesgo asociado a la GIRS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8D9F39C2-C3B8-4A69-99E7-DEF6A314F16A}"/>
              </a:ext>
            </a:extLst>
          </p:cNvPr>
          <p:cNvSpPr/>
          <p:nvPr/>
        </p:nvSpPr>
        <p:spPr>
          <a:xfrm>
            <a:off x="10074900" y="4623023"/>
            <a:ext cx="1285085" cy="5085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Debilidad en la respuesta frente a la materialización del riesgo</a:t>
            </a: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87ED8F21-8586-4F5A-8B75-81019EB35B71}"/>
              </a:ext>
            </a:extLst>
          </p:cNvPr>
          <p:cNvSpPr/>
          <p:nvPr/>
        </p:nvSpPr>
        <p:spPr>
          <a:xfrm>
            <a:off x="7474311" y="6375178"/>
            <a:ext cx="2615173" cy="1036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efectividad de los planes presentados por los prestadores del servicio público de aseo y de los </a:t>
            </a:r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 de gestión del riesgo de desastres de las  entidades públicas y privadas (</a:t>
            </a:r>
            <a:r>
              <a:rPr lang="es-ES_tradnl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_tradnl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2157 de 2017)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C6FFD760-7278-46EB-9273-99D64CC73714}"/>
              </a:ext>
            </a:extLst>
          </p:cNvPr>
          <p:cNvSpPr/>
          <p:nvPr/>
        </p:nvSpPr>
        <p:spPr>
          <a:xfrm>
            <a:off x="5076178" y="3132498"/>
            <a:ext cx="1611559" cy="6664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Aumento en la vulnerabilidad económica de la ciudad frente a la materialización del riesgo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C01DF487-B054-4224-81E9-90903853D204}"/>
              </a:ext>
            </a:extLst>
          </p:cNvPr>
          <p:cNvSpPr/>
          <p:nvPr/>
        </p:nvSpPr>
        <p:spPr>
          <a:xfrm>
            <a:off x="3489524" y="2156255"/>
            <a:ext cx="1300957" cy="546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Aumento de cargas tributarias y costos hacia la ciudadanía</a:t>
            </a:r>
          </a:p>
        </p:txBody>
      </p:sp>
      <p:cxnSp>
        <p:nvCxnSpPr>
          <p:cNvPr id="104" name="Conector angular 62">
            <a:extLst>
              <a:ext uri="{FF2B5EF4-FFF2-40B4-BE49-F238E27FC236}">
                <a16:creationId xmlns:a16="http://schemas.microsoft.com/office/drawing/2014/main" id="{12767C5E-338B-4046-9C14-B3D28FF0EEA9}"/>
              </a:ext>
            </a:extLst>
          </p:cNvPr>
          <p:cNvCxnSpPr>
            <a:cxnSpLocks/>
            <a:stCxn id="75" idx="0"/>
            <a:endCxn id="144" idx="2"/>
          </p:cNvCxnSpPr>
          <p:nvPr/>
        </p:nvCxnSpPr>
        <p:spPr>
          <a:xfrm rot="16200000" flipV="1">
            <a:off x="4049127" y="1979566"/>
            <a:ext cx="314426" cy="38907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angular 68">
            <a:extLst>
              <a:ext uri="{FF2B5EF4-FFF2-40B4-BE49-F238E27FC236}">
                <a16:creationId xmlns:a16="http://schemas.microsoft.com/office/drawing/2014/main" id="{346CE82B-99B4-4D58-B70F-A4AB4715ADA6}"/>
              </a:ext>
            </a:extLst>
          </p:cNvPr>
          <p:cNvCxnSpPr>
            <a:cxnSpLocks/>
            <a:stCxn id="75" idx="0"/>
            <a:endCxn id="143" idx="2"/>
          </p:cNvCxnSpPr>
          <p:nvPr/>
        </p:nvCxnSpPr>
        <p:spPr>
          <a:xfrm rot="5400000" flipH="1" flipV="1">
            <a:off x="7747229" y="2172251"/>
            <a:ext cx="314427" cy="35054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4DF93B78-2E08-4BB7-A89D-DED63854D593}"/>
              </a:ext>
            </a:extLst>
          </p:cNvPr>
          <p:cNvCxnSpPr>
            <a:cxnSpLocks/>
            <a:stCxn id="98" idx="0"/>
            <a:endCxn id="254" idx="2"/>
          </p:cNvCxnSpPr>
          <p:nvPr/>
        </p:nvCxnSpPr>
        <p:spPr>
          <a:xfrm flipV="1">
            <a:off x="5881958" y="2712189"/>
            <a:ext cx="25274" cy="420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angular 77">
            <a:extLst>
              <a:ext uri="{FF2B5EF4-FFF2-40B4-BE49-F238E27FC236}">
                <a16:creationId xmlns:a16="http://schemas.microsoft.com/office/drawing/2014/main" id="{8111A0E1-1A8E-425D-A66E-4178F4F7D0D7}"/>
              </a:ext>
            </a:extLst>
          </p:cNvPr>
          <p:cNvCxnSpPr>
            <a:cxnSpLocks/>
            <a:stCxn id="98" idx="0"/>
            <a:endCxn id="100" idx="2"/>
          </p:cNvCxnSpPr>
          <p:nvPr/>
        </p:nvCxnSpPr>
        <p:spPr>
          <a:xfrm rot="16200000" flipV="1">
            <a:off x="4795956" y="2046495"/>
            <a:ext cx="430051" cy="174195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12A4D4F8-D07D-4661-9624-401062F16E50}"/>
              </a:ext>
            </a:extLst>
          </p:cNvPr>
          <p:cNvSpPr txBox="1"/>
          <p:nvPr/>
        </p:nvSpPr>
        <p:spPr>
          <a:xfrm rot="16200000">
            <a:off x="-260244" y="5756454"/>
            <a:ext cx="995945" cy="230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CAUSAS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71B69B46-53A2-49C9-B59C-C7E480328D04}"/>
              </a:ext>
            </a:extLst>
          </p:cNvPr>
          <p:cNvSpPr txBox="1"/>
          <p:nvPr/>
        </p:nvSpPr>
        <p:spPr>
          <a:xfrm rot="16200000">
            <a:off x="-183410" y="2412284"/>
            <a:ext cx="796579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EFECTOS</a:t>
            </a: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6B426BD7-8C8D-490C-A85D-55C82DB4D2AA}"/>
              </a:ext>
            </a:extLst>
          </p:cNvPr>
          <p:cNvSpPr/>
          <p:nvPr/>
        </p:nvSpPr>
        <p:spPr>
          <a:xfrm>
            <a:off x="7415319" y="7623299"/>
            <a:ext cx="1826658" cy="723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disponibilidad de recursos para el manejo de emergencias y desatres </a:t>
            </a:r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36CCB36E-4FD3-41E5-97A3-3B0576B8AD65}"/>
              </a:ext>
            </a:extLst>
          </p:cNvPr>
          <p:cNvSpPr/>
          <p:nvPr/>
        </p:nvSpPr>
        <p:spPr>
          <a:xfrm>
            <a:off x="2588634" y="5261180"/>
            <a:ext cx="1210723" cy="11403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efectividad en la divulgación y sensibilización de los riesgos asociados a la GIRS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6B11D738-812E-4E26-B9CE-790005D6F500}"/>
              </a:ext>
            </a:extLst>
          </p:cNvPr>
          <p:cNvSpPr/>
          <p:nvPr/>
        </p:nvSpPr>
        <p:spPr>
          <a:xfrm>
            <a:off x="123966" y="7849325"/>
            <a:ext cx="2199722" cy="11347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Deficiencias en la identificación y caracterización de los escenarios de riesgo asociados a la GIRS  por fenómenos amenazantes, vulnerabilidades identificadas y elemento expuestos (infraestructura, población, </a:t>
            </a:r>
            <a:r>
              <a:rPr lang="es-ES_tradnl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</p:txBody>
      </p:sp>
      <p:sp>
        <p:nvSpPr>
          <p:cNvPr id="124" name="Rectángulo 123">
            <a:extLst>
              <a:ext uri="{FF2B5EF4-FFF2-40B4-BE49-F238E27FC236}">
                <a16:creationId xmlns:a16="http://schemas.microsoft.com/office/drawing/2014/main" id="{B59371F3-D8BF-4606-AC7A-9F55E3CCD9AD}"/>
              </a:ext>
            </a:extLst>
          </p:cNvPr>
          <p:cNvSpPr/>
          <p:nvPr/>
        </p:nvSpPr>
        <p:spPr>
          <a:xfrm>
            <a:off x="646729" y="5347165"/>
            <a:ext cx="1371532" cy="7247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Bajo conocimiento de los riesgos asociados a la GIRS por parte de los actores involucrados</a:t>
            </a:r>
          </a:p>
        </p:txBody>
      </p:sp>
      <p:cxnSp>
        <p:nvCxnSpPr>
          <p:cNvPr id="127" name="Conector angular 27">
            <a:extLst>
              <a:ext uri="{FF2B5EF4-FFF2-40B4-BE49-F238E27FC236}">
                <a16:creationId xmlns:a16="http://schemas.microsoft.com/office/drawing/2014/main" id="{4AE59F87-233C-4C0C-920D-A576B61B333C}"/>
              </a:ext>
            </a:extLst>
          </p:cNvPr>
          <p:cNvCxnSpPr>
            <a:cxnSpLocks/>
            <a:endCxn id="124" idx="2"/>
          </p:cNvCxnSpPr>
          <p:nvPr/>
        </p:nvCxnSpPr>
        <p:spPr>
          <a:xfrm rot="16200000" flipV="1">
            <a:off x="529803" y="6874641"/>
            <a:ext cx="1742492" cy="13710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8" name="Conector angular 29">
            <a:extLst>
              <a:ext uri="{FF2B5EF4-FFF2-40B4-BE49-F238E27FC236}">
                <a16:creationId xmlns:a16="http://schemas.microsoft.com/office/drawing/2014/main" id="{61295EB5-FA15-4E57-A0BE-C9E76D710B00}"/>
              </a:ext>
            </a:extLst>
          </p:cNvPr>
          <p:cNvCxnSpPr>
            <a:cxnSpLocks/>
            <a:stCxn id="76" idx="0"/>
            <a:endCxn id="124" idx="2"/>
          </p:cNvCxnSpPr>
          <p:nvPr/>
        </p:nvCxnSpPr>
        <p:spPr>
          <a:xfrm rot="5400000" flipH="1" flipV="1">
            <a:off x="666442" y="6147076"/>
            <a:ext cx="741180" cy="59092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0" name="Conector angular 31">
            <a:extLst>
              <a:ext uri="{FF2B5EF4-FFF2-40B4-BE49-F238E27FC236}">
                <a16:creationId xmlns:a16="http://schemas.microsoft.com/office/drawing/2014/main" id="{6959C80F-856A-4C1D-BBF7-1FA3ACB4BE05}"/>
              </a:ext>
            </a:extLst>
          </p:cNvPr>
          <p:cNvCxnSpPr>
            <a:cxnSpLocks/>
            <a:stCxn id="78" idx="0"/>
            <a:endCxn id="124" idx="2"/>
          </p:cNvCxnSpPr>
          <p:nvPr/>
        </p:nvCxnSpPr>
        <p:spPr>
          <a:xfrm rot="16200000" flipV="1">
            <a:off x="1554892" y="5849553"/>
            <a:ext cx="483303" cy="92809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1" name="Conector angular 37">
            <a:extLst>
              <a:ext uri="{FF2B5EF4-FFF2-40B4-BE49-F238E27FC236}">
                <a16:creationId xmlns:a16="http://schemas.microsoft.com/office/drawing/2014/main" id="{6120E6E7-69C7-47FA-BFF1-7B47699B6D7C}"/>
              </a:ext>
            </a:extLst>
          </p:cNvPr>
          <p:cNvCxnSpPr>
            <a:cxnSpLocks/>
            <a:stCxn id="122" idx="0"/>
            <a:endCxn id="124" idx="2"/>
          </p:cNvCxnSpPr>
          <p:nvPr/>
        </p:nvCxnSpPr>
        <p:spPr>
          <a:xfrm rot="16200000" flipH="1" flipV="1">
            <a:off x="1857861" y="4735813"/>
            <a:ext cx="810769" cy="1861501"/>
          </a:xfrm>
          <a:prstGeom prst="bentConnector5">
            <a:avLst>
              <a:gd name="adj1" fmla="val -28195"/>
              <a:gd name="adj2" fmla="val 47840"/>
              <a:gd name="adj3" fmla="val 128195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7" name="Rectángulo 136">
            <a:extLst>
              <a:ext uri="{FF2B5EF4-FFF2-40B4-BE49-F238E27FC236}">
                <a16:creationId xmlns:a16="http://schemas.microsoft.com/office/drawing/2014/main" id="{A4E264D9-F787-41A1-A34F-D90D0FDF549E}"/>
              </a:ext>
            </a:extLst>
          </p:cNvPr>
          <p:cNvSpPr/>
          <p:nvPr/>
        </p:nvSpPr>
        <p:spPr>
          <a:xfrm>
            <a:off x="5862429" y="6481565"/>
            <a:ext cx="1504952" cy="717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disponibilidad presupuestal para la gestión del riesgo asociada a la GIRS</a:t>
            </a:r>
          </a:p>
        </p:txBody>
      </p:sp>
      <p:sp>
        <p:nvSpPr>
          <p:cNvPr id="140" name="Rectángulo 139">
            <a:extLst>
              <a:ext uri="{FF2B5EF4-FFF2-40B4-BE49-F238E27FC236}">
                <a16:creationId xmlns:a16="http://schemas.microsoft.com/office/drawing/2014/main" id="{D6A9C1C1-6070-49DD-906B-D09AF27656F4}"/>
              </a:ext>
            </a:extLst>
          </p:cNvPr>
          <p:cNvSpPr/>
          <p:nvPr/>
        </p:nvSpPr>
        <p:spPr>
          <a:xfrm>
            <a:off x="3925905" y="5490315"/>
            <a:ext cx="1196342" cy="6821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cantidad de infraestructura resiliente asociada a la GIRS</a:t>
            </a:r>
          </a:p>
        </p:txBody>
      </p:sp>
      <p:sp>
        <p:nvSpPr>
          <p:cNvPr id="143" name="Rectángulo 142">
            <a:extLst>
              <a:ext uri="{FF2B5EF4-FFF2-40B4-BE49-F238E27FC236}">
                <a16:creationId xmlns:a16="http://schemas.microsoft.com/office/drawing/2014/main" id="{97639AA3-41A9-45CC-A900-FFB24C9BA537}"/>
              </a:ext>
            </a:extLst>
          </p:cNvPr>
          <p:cNvSpPr/>
          <p:nvPr/>
        </p:nvSpPr>
        <p:spPr>
          <a:xfrm>
            <a:off x="8835097" y="2861188"/>
            <a:ext cx="1644108" cy="9065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afectación a la continuidad en la prestación del servicio y a infraestructuras críticas asociadas con la gestión de residuos sólidos</a:t>
            </a:r>
          </a:p>
        </p:txBody>
      </p:sp>
      <p:sp>
        <p:nvSpPr>
          <p:cNvPr id="144" name="Rectángulo 143">
            <a:extLst>
              <a:ext uri="{FF2B5EF4-FFF2-40B4-BE49-F238E27FC236}">
                <a16:creationId xmlns:a16="http://schemas.microsoft.com/office/drawing/2014/main" id="{4DD8704A-0F89-46BC-A95C-54262CCA12CD}"/>
              </a:ext>
            </a:extLst>
          </p:cNvPr>
          <p:cNvSpPr/>
          <p:nvPr/>
        </p:nvSpPr>
        <p:spPr>
          <a:xfrm>
            <a:off x="1297634" y="3006637"/>
            <a:ext cx="1926623" cy="761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Mayor población afectada por la materialización del riesgo relacionados con la gestión integral de residuos sólidos</a:t>
            </a:r>
          </a:p>
        </p:txBody>
      </p:sp>
      <p:sp>
        <p:nvSpPr>
          <p:cNvPr id="145" name="Rectángulo 144">
            <a:extLst>
              <a:ext uri="{FF2B5EF4-FFF2-40B4-BE49-F238E27FC236}">
                <a16:creationId xmlns:a16="http://schemas.microsoft.com/office/drawing/2014/main" id="{F139375A-5490-4BD1-8083-BECACDCB752C}"/>
              </a:ext>
            </a:extLst>
          </p:cNvPr>
          <p:cNvSpPr/>
          <p:nvPr/>
        </p:nvSpPr>
        <p:spPr>
          <a:xfrm>
            <a:off x="10479205" y="5347165"/>
            <a:ext cx="1473656" cy="7068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articulación entre las entidades que actuan ante situaciones de emergencia, calamidad y desastre </a:t>
            </a:r>
          </a:p>
        </p:txBody>
      </p:sp>
      <p:sp>
        <p:nvSpPr>
          <p:cNvPr id="146" name="Rectángulo 145">
            <a:extLst>
              <a:ext uri="{FF2B5EF4-FFF2-40B4-BE49-F238E27FC236}">
                <a16:creationId xmlns:a16="http://schemas.microsoft.com/office/drawing/2014/main" id="{731DA16A-F8C4-4444-996B-5EAADC849AA0}"/>
              </a:ext>
            </a:extLst>
          </p:cNvPr>
          <p:cNvSpPr/>
          <p:nvPr/>
        </p:nvSpPr>
        <p:spPr>
          <a:xfrm>
            <a:off x="10912246" y="7471688"/>
            <a:ext cx="1687594" cy="10051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Débil articulación entre los </a:t>
            </a:r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 de gestión del riesgo de desastres de las  entidades públicas y privadas </a:t>
            </a: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la Estrategia Distrital de Respuesta a Emergencias</a:t>
            </a:r>
          </a:p>
        </p:txBody>
      </p:sp>
      <p:sp>
        <p:nvSpPr>
          <p:cNvPr id="147" name="Rectángulo 146">
            <a:extLst>
              <a:ext uri="{FF2B5EF4-FFF2-40B4-BE49-F238E27FC236}">
                <a16:creationId xmlns:a16="http://schemas.microsoft.com/office/drawing/2014/main" id="{0D44B8DF-B09F-4E3F-B0AB-1944ACFCB4FE}"/>
              </a:ext>
            </a:extLst>
          </p:cNvPr>
          <p:cNvSpPr/>
          <p:nvPr/>
        </p:nvSpPr>
        <p:spPr>
          <a:xfrm>
            <a:off x="10264331" y="6352322"/>
            <a:ext cx="1095655" cy="10281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Debilidad en la implementación de las Estrategias Intitucionales de Respuesta(EIR)</a:t>
            </a:r>
          </a:p>
        </p:txBody>
      </p:sp>
      <p:sp>
        <p:nvSpPr>
          <p:cNvPr id="149" name="Rectángulo 148">
            <a:extLst>
              <a:ext uri="{FF2B5EF4-FFF2-40B4-BE49-F238E27FC236}">
                <a16:creationId xmlns:a16="http://schemas.microsoft.com/office/drawing/2014/main" id="{5FCD0FC5-A081-48D0-82BF-B80F4BC9A291}"/>
              </a:ext>
            </a:extLst>
          </p:cNvPr>
          <p:cNvSpPr/>
          <p:nvPr/>
        </p:nvSpPr>
        <p:spPr>
          <a:xfrm>
            <a:off x="11477250" y="6375178"/>
            <a:ext cx="1202769" cy="9824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proyección de  estrategias de recuperación ante la materialización del riesgo</a:t>
            </a:r>
          </a:p>
        </p:txBody>
      </p:sp>
      <p:sp>
        <p:nvSpPr>
          <p:cNvPr id="150" name="Rectángulo 149">
            <a:extLst>
              <a:ext uri="{FF2B5EF4-FFF2-40B4-BE49-F238E27FC236}">
                <a16:creationId xmlns:a16="http://schemas.microsoft.com/office/drawing/2014/main" id="{78B607BA-27FE-4377-9D9E-98103BD3C763}"/>
              </a:ext>
            </a:extLst>
          </p:cNvPr>
          <p:cNvSpPr/>
          <p:nvPr/>
        </p:nvSpPr>
        <p:spPr>
          <a:xfrm>
            <a:off x="4629279" y="6369843"/>
            <a:ext cx="1119848" cy="940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Insuficientes medidas de mitigación  por escenarios de riesgo (físicas y no físicas)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A092A99E-DC9D-43A8-B60E-357B871F09D8}"/>
              </a:ext>
            </a:extLst>
          </p:cNvPr>
          <p:cNvSpPr/>
          <p:nvPr/>
        </p:nvSpPr>
        <p:spPr>
          <a:xfrm>
            <a:off x="6737333" y="5688402"/>
            <a:ext cx="1443181" cy="5261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Debil articulación institucional con enfoque a la prevención</a:t>
            </a:r>
          </a:p>
        </p:txBody>
      </p:sp>
      <p:cxnSp>
        <p:nvCxnSpPr>
          <p:cNvPr id="129" name="Conector angular 72">
            <a:extLst>
              <a:ext uri="{FF2B5EF4-FFF2-40B4-BE49-F238E27FC236}">
                <a16:creationId xmlns:a16="http://schemas.microsoft.com/office/drawing/2014/main" id="{9F3C2735-DC8B-44D2-91BE-D3609B8EE256}"/>
              </a:ext>
            </a:extLst>
          </p:cNvPr>
          <p:cNvCxnSpPr>
            <a:cxnSpLocks/>
            <a:stCxn id="121" idx="0"/>
            <a:endCxn id="94" idx="2"/>
          </p:cNvCxnSpPr>
          <p:nvPr/>
        </p:nvCxnSpPr>
        <p:spPr>
          <a:xfrm rot="5400000" flipH="1" flipV="1">
            <a:off x="8449372" y="7290773"/>
            <a:ext cx="211803" cy="4532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2" name="Conector angular 72">
            <a:extLst>
              <a:ext uri="{FF2B5EF4-FFF2-40B4-BE49-F238E27FC236}">
                <a16:creationId xmlns:a16="http://schemas.microsoft.com/office/drawing/2014/main" id="{E348E5A8-F786-4FCA-8199-9D839ECFA127}"/>
              </a:ext>
            </a:extLst>
          </p:cNvPr>
          <p:cNvCxnSpPr>
            <a:cxnSpLocks/>
            <a:stCxn id="146" idx="0"/>
            <a:endCxn id="94" idx="2"/>
          </p:cNvCxnSpPr>
          <p:nvPr/>
        </p:nvCxnSpPr>
        <p:spPr>
          <a:xfrm rot="16200000" flipV="1">
            <a:off x="10238875" y="5954519"/>
            <a:ext cx="60192" cy="297414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5" name="Conector angular 72">
            <a:extLst>
              <a:ext uri="{FF2B5EF4-FFF2-40B4-BE49-F238E27FC236}">
                <a16:creationId xmlns:a16="http://schemas.microsoft.com/office/drawing/2014/main" id="{45AC928F-7614-469A-9FDD-6A5D615DAE35}"/>
              </a:ext>
            </a:extLst>
          </p:cNvPr>
          <p:cNvCxnSpPr>
            <a:cxnSpLocks/>
            <a:stCxn id="94" idx="0"/>
            <a:endCxn id="82" idx="2"/>
          </p:cNvCxnSpPr>
          <p:nvPr/>
        </p:nvCxnSpPr>
        <p:spPr>
          <a:xfrm rot="5400000" flipH="1" flipV="1">
            <a:off x="9127864" y="4785600"/>
            <a:ext cx="1243613" cy="1935545"/>
          </a:xfrm>
          <a:prstGeom prst="bentConnector3">
            <a:avLst>
              <a:gd name="adj1" fmla="val 9128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9" name="Conector angular 72">
            <a:extLst>
              <a:ext uri="{FF2B5EF4-FFF2-40B4-BE49-F238E27FC236}">
                <a16:creationId xmlns:a16="http://schemas.microsoft.com/office/drawing/2014/main" id="{C959A8CF-1499-4D11-B8B5-4DA075F12D9D}"/>
              </a:ext>
            </a:extLst>
          </p:cNvPr>
          <p:cNvCxnSpPr>
            <a:cxnSpLocks/>
            <a:stCxn id="145" idx="0"/>
            <a:endCxn id="82" idx="2"/>
          </p:cNvCxnSpPr>
          <p:nvPr/>
        </p:nvCxnSpPr>
        <p:spPr>
          <a:xfrm rot="16200000" flipV="1">
            <a:off x="10858938" y="4990070"/>
            <a:ext cx="215600" cy="4985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8" name="Conector angular 72">
            <a:extLst>
              <a:ext uri="{FF2B5EF4-FFF2-40B4-BE49-F238E27FC236}">
                <a16:creationId xmlns:a16="http://schemas.microsoft.com/office/drawing/2014/main" id="{279FCDE3-1481-4E4B-8707-7BBD11DBB126}"/>
              </a:ext>
            </a:extLst>
          </p:cNvPr>
          <p:cNvCxnSpPr>
            <a:cxnSpLocks/>
            <a:stCxn id="149" idx="0"/>
            <a:endCxn id="145" idx="2"/>
          </p:cNvCxnSpPr>
          <p:nvPr/>
        </p:nvCxnSpPr>
        <p:spPr>
          <a:xfrm rot="16200000" flipV="1">
            <a:off x="11486741" y="5783284"/>
            <a:ext cx="321186" cy="8626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9" name="Conector angular 72">
            <a:extLst>
              <a:ext uri="{FF2B5EF4-FFF2-40B4-BE49-F238E27FC236}">
                <a16:creationId xmlns:a16="http://schemas.microsoft.com/office/drawing/2014/main" id="{8118720C-FDAE-4AB6-902B-6E14EEADF0D9}"/>
              </a:ext>
            </a:extLst>
          </p:cNvPr>
          <p:cNvCxnSpPr>
            <a:cxnSpLocks/>
            <a:stCxn id="147" idx="0"/>
            <a:endCxn id="145" idx="2"/>
          </p:cNvCxnSpPr>
          <p:nvPr/>
        </p:nvCxnSpPr>
        <p:spPr>
          <a:xfrm rot="5400000" flipH="1" flipV="1">
            <a:off x="10864931" y="6001220"/>
            <a:ext cx="298330" cy="40387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3" name="Rectángulo 232">
            <a:extLst>
              <a:ext uri="{FF2B5EF4-FFF2-40B4-BE49-F238E27FC236}">
                <a16:creationId xmlns:a16="http://schemas.microsoft.com/office/drawing/2014/main" id="{F3D1AE7D-A492-4EAA-A72F-2878D43B3AE0}"/>
              </a:ext>
            </a:extLst>
          </p:cNvPr>
          <p:cNvSpPr/>
          <p:nvPr/>
        </p:nvSpPr>
        <p:spPr>
          <a:xfrm>
            <a:off x="6991782" y="2143935"/>
            <a:ext cx="1805847" cy="5708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Daños y pérdidas por la ocurrencia de emergencias que aumenta las brechas sociales en el Distrito </a:t>
            </a:r>
          </a:p>
        </p:txBody>
      </p:sp>
      <p:cxnSp>
        <p:nvCxnSpPr>
          <p:cNvPr id="235" name="Conector angular 77">
            <a:extLst>
              <a:ext uri="{FF2B5EF4-FFF2-40B4-BE49-F238E27FC236}">
                <a16:creationId xmlns:a16="http://schemas.microsoft.com/office/drawing/2014/main" id="{1C98D8E9-4BA8-4D37-894D-49749A987946}"/>
              </a:ext>
            </a:extLst>
          </p:cNvPr>
          <p:cNvCxnSpPr>
            <a:cxnSpLocks/>
            <a:stCxn id="98" idx="0"/>
            <a:endCxn id="233" idx="2"/>
          </p:cNvCxnSpPr>
          <p:nvPr/>
        </p:nvCxnSpPr>
        <p:spPr>
          <a:xfrm rot="5400000" flipH="1" flipV="1">
            <a:off x="6679467" y="1917259"/>
            <a:ext cx="417730" cy="201274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Rectángulo 253">
            <a:extLst>
              <a:ext uri="{FF2B5EF4-FFF2-40B4-BE49-F238E27FC236}">
                <a16:creationId xmlns:a16="http://schemas.microsoft.com/office/drawing/2014/main" id="{F8EE466A-AC97-45AF-88F1-F58024E695E6}"/>
              </a:ext>
            </a:extLst>
          </p:cNvPr>
          <p:cNvSpPr/>
          <p:nvPr/>
        </p:nvSpPr>
        <p:spPr>
          <a:xfrm>
            <a:off x="4983634" y="2204638"/>
            <a:ext cx="1847196" cy="507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Disminución de la capacidad financiera del Distrito</a:t>
            </a:r>
          </a:p>
        </p:txBody>
      </p:sp>
      <p:cxnSp>
        <p:nvCxnSpPr>
          <p:cNvPr id="261" name="Conector angular 68">
            <a:extLst>
              <a:ext uri="{FF2B5EF4-FFF2-40B4-BE49-F238E27FC236}">
                <a16:creationId xmlns:a16="http://schemas.microsoft.com/office/drawing/2014/main" id="{A6CB009C-CA16-42FF-8107-2F6B84008F22}"/>
              </a:ext>
            </a:extLst>
          </p:cNvPr>
          <p:cNvCxnSpPr>
            <a:cxnSpLocks/>
            <a:stCxn id="75" idx="0"/>
            <a:endCxn id="98" idx="2"/>
          </p:cNvCxnSpPr>
          <p:nvPr/>
        </p:nvCxnSpPr>
        <p:spPr>
          <a:xfrm rot="16200000" flipV="1">
            <a:off x="5875252" y="3805691"/>
            <a:ext cx="283189" cy="2697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ángulo 271">
            <a:extLst>
              <a:ext uri="{FF2B5EF4-FFF2-40B4-BE49-F238E27FC236}">
                <a16:creationId xmlns:a16="http://schemas.microsoft.com/office/drawing/2014/main" id="{468F898D-568D-46B7-B9BA-CE55C3C6D204}"/>
              </a:ext>
            </a:extLst>
          </p:cNvPr>
          <p:cNvSpPr/>
          <p:nvPr/>
        </p:nvSpPr>
        <p:spPr>
          <a:xfrm>
            <a:off x="9084136" y="2129411"/>
            <a:ext cx="1629376" cy="4847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Disminución de la calidad de vida y la salud pública de los ciudadanos </a:t>
            </a:r>
          </a:p>
        </p:txBody>
      </p:sp>
      <p:cxnSp>
        <p:nvCxnSpPr>
          <p:cNvPr id="277" name="Conector angular 68">
            <a:extLst>
              <a:ext uri="{FF2B5EF4-FFF2-40B4-BE49-F238E27FC236}">
                <a16:creationId xmlns:a16="http://schemas.microsoft.com/office/drawing/2014/main" id="{8DAA2A38-7E2E-481F-99C6-5FD507AC6874}"/>
              </a:ext>
            </a:extLst>
          </p:cNvPr>
          <p:cNvCxnSpPr>
            <a:cxnSpLocks/>
            <a:stCxn id="143" idx="0"/>
            <a:endCxn id="272" idx="2"/>
          </p:cNvCxnSpPr>
          <p:nvPr/>
        </p:nvCxnSpPr>
        <p:spPr>
          <a:xfrm rot="5400000" flipH="1" flipV="1">
            <a:off x="9654457" y="2616822"/>
            <a:ext cx="247060" cy="24167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angular 68">
            <a:extLst>
              <a:ext uri="{FF2B5EF4-FFF2-40B4-BE49-F238E27FC236}">
                <a16:creationId xmlns:a16="http://schemas.microsoft.com/office/drawing/2014/main" id="{33CD775A-8002-4B27-9A9E-A0F7B3F90A94}"/>
              </a:ext>
            </a:extLst>
          </p:cNvPr>
          <p:cNvCxnSpPr>
            <a:cxnSpLocks/>
            <a:stCxn id="143" idx="0"/>
            <a:endCxn id="233" idx="2"/>
          </p:cNvCxnSpPr>
          <p:nvPr/>
        </p:nvCxnSpPr>
        <p:spPr>
          <a:xfrm rot="16200000" flipV="1">
            <a:off x="8702719" y="1906755"/>
            <a:ext cx="146420" cy="176244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E710262A-1EF2-4F4E-9849-552E958A1293}"/>
              </a:ext>
            </a:extLst>
          </p:cNvPr>
          <p:cNvSpPr txBox="1"/>
          <p:nvPr/>
        </p:nvSpPr>
        <p:spPr>
          <a:xfrm>
            <a:off x="9353796" y="7554861"/>
            <a:ext cx="1442207" cy="7848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900" dirty="0"/>
              <a:t>Bajo control y seguimiento a los Planes de gestión del riesgo de desastres de las  entidades publicas y privadas </a:t>
            </a:r>
          </a:p>
        </p:txBody>
      </p: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05641101-E4A8-EE42-BFE2-4E2F372BB355}"/>
              </a:ext>
            </a:extLst>
          </p:cNvPr>
          <p:cNvCxnSpPr>
            <a:stCxn id="126" idx="0"/>
            <a:endCxn id="94" idx="2"/>
          </p:cNvCxnSpPr>
          <p:nvPr/>
        </p:nvCxnSpPr>
        <p:spPr>
          <a:xfrm rot="16200000" flipV="1">
            <a:off x="9356717" y="6836678"/>
            <a:ext cx="143365" cy="12930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78B607BA-27FE-4377-9D9E-98103BD3C763}"/>
              </a:ext>
            </a:extLst>
          </p:cNvPr>
          <p:cNvSpPr/>
          <p:nvPr/>
        </p:nvSpPr>
        <p:spPr>
          <a:xfrm>
            <a:off x="3068411" y="6542732"/>
            <a:ext cx="1479746" cy="7384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implementación de medidas para reducir riesgos por parte de Concesionario, dentro del relleno sanitario.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D46B1368-F19C-4EDF-8A92-DCE241AC5790}"/>
              </a:ext>
            </a:extLst>
          </p:cNvPr>
          <p:cNvSpPr/>
          <p:nvPr/>
        </p:nvSpPr>
        <p:spPr>
          <a:xfrm>
            <a:off x="2414719" y="7491669"/>
            <a:ext cx="1493236" cy="1019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Ausencia de monitoreo y seguimiento adicional al del concesionario para alertar a tiempo sobre posibles deslizamientos.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742DE41E-FE5F-44F1-ADFE-A18EA87454B8}"/>
              </a:ext>
            </a:extLst>
          </p:cNvPr>
          <p:cNvSpPr/>
          <p:nvPr/>
        </p:nvSpPr>
        <p:spPr>
          <a:xfrm>
            <a:off x="3998986" y="7491669"/>
            <a:ext cx="1303259" cy="10021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Ausencia de recursos adicionales al Concesionario para mitigar riesgos y evitar que se materialicen.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1482F65C-DB2C-4679-B8E2-C0253F53CBC4}"/>
              </a:ext>
            </a:extLst>
          </p:cNvPr>
          <p:cNvSpPr/>
          <p:nvPr/>
        </p:nvSpPr>
        <p:spPr>
          <a:xfrm>
            <a:off x="5416708" y="7491669"/>
            <a:ext cx="1827293" cy="9871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 hay herramientas oportunas para lograr que el concesionario implemente medidas de mitigación de riesgos, a partir del contrato con Concesionario del Relleno. </a:t>
            </a:r>
          </a:p>
        </p:txBody>
      </p:sp>
      <p:cxnSp>
        <p:nvCxnSpPr>
          <p:cNvPr id="13" name="Conector angular 12"/>
          <p:cNvCxnSpPr>
            <a:stCxn id="82" idx="0"/>
            <a:endCxn id="75" idx="2"/>
          </p:cNvCxnSpPr>
          <p:nvPr/>
        </p:nvCxnSpPr>
        <p:spPr>
          <a:xfrm rot="16200000" flipV="1">
            <a:off x="8231434" y="2137014"/>
            <a:ext cx="406309" cy="45657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57" idx="0"/>
            <a:endCxn id="81" idx="2"/>
          </p:cNvCxnSpPr>
          <p:nvPr/>
        </p:nvCxnSpPr>
        <p:spPr>
          <a:xfrm rot="5400000" flipH="1" flipV="1">
            <a:off x="4453789" y="4615803"/>
            <a:ext cx="1281425" cy="2572434"/>
          </a:xfrm>
          <a:prstGeom prst="bentConnector3">
            <a:avLst>
              <a:gd name="adj1" fmla="val 21206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Conector angular 24"/>
          <p:cNvCxnSpPr>
            <a:stCxn id="150" idx="0"/>
            <a:endCxn id="81" idx="2"/>
          </p:cNvCxnSpPr>
          <p:nvPr/>
        </p:nvCxnSpPr>
        <p:spPr>
          <a:xfrm rot="5400000" flipH="1" flipV="1">
            <a:off x="5230692" y="5219818"/>
            <a:ext cx="1108536" cy="1191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140" idx="0"/>
            <a:endCxn id="81" idx="2"/>
          </p:cNvCxnSpPr>
          <p:nvPr/>
        </p:nvCxnSpPr>
        <p:spPr>
          <a:xfrm rot="5400000" flipH="1" flipV="1">
            <a:off x="5337893" y="4447490"/>
            <a:ext cx="229008" cy="185664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stCxn id="137" idx="0"/>
            <a:endCxn id="81" idx="2"/>
          </p:cNvCxnSpPr>
          <p:nvPr/>
        </p:nvCxnSpPr>
        <p:spPr>
          <a:xfrm rot="16200000" flipV="1">
            <a:off x="5887683" y="5754342"/>
            <a:ext cx="1220258" cy="2341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Conector angular 31"/>
          <p:cNvCxnSpPr>
            <a:stCxn id="157" idx="0"/>
            <a:endCxn id="81" idx="2"/>
          </p:cNvCxnSpPr>
          <p:nvPr/>
        </p:nvCxnSpPr>
        <p:spPr>
          <a:xfrm rot="16200000" flipV="1">
            <a:off x="6706274" y="4935752"/>
            <a:ext cx="427095" cy="107820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Conector angular 33"/>
          <p:cNvCxnSpPr>
            <a:stCxn id="64" idx="0"/>
            <a:endCxn id="57" idx="2"/>
          </p:cNvCxnSpPr>
          <p:nvPr/>
        </p:nvCxnSpPr>
        <p:spPr>
          <a:xfrm rot="5400000" flipH="1" flipV="1">
            <a:off x="3379576" y="7062962"/>
            <a:ext cx="210468" cy="64694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Conector angular 35"/>
          <p:cNvCxnSpPr>
            <a:stCxn id="65" idx="0"/>
            <a:endCxn id="57" idx="2"/>
          </p:cNvCxnSpPr>
          <p:nvPr/>
        </p:nvCxnSpPr>
        <p:spPr>
          <a:xfrm rot="16200000" flipV="1">
            <a:off x="4124216" y="6965269"/>
            <a:ext cx="210468" cy="84233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66" idx="0"/>
            <a:endCxn id="57" idx="2"/>
          </p:cNvCxnSpPr>
          <p:nvPr/>
        </p:nvCxnSpPr>
        <p:spPr>
          <a:xfrm rot="16200000" flipV="1">
            <a:off x="4964086" y="6125399"/>
            <a:ext cx="210468" cy="25220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9" name="Conector angular 68"/>
          <p:cNvCxnSpPr>
            <a:stCxn id="124" idx="0"/>
            <a:endCxn id="75" idx="2"/>
          </p:cNvCxnSpPr>
          <p:nvPr/>
        </p:nvCxnSpPr>
        <p:spPr>
          <a:xfrm rot="5400000" flipH="1" flipV="1">
            <a:off x="3176889" y="2372321"/>
            <a:ext cx="1130451" cy="48192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1" name="Conector angular 70"/>
          <p:cNvCxnSpPr>
            <a:stCxn id="81" idx="0"/>
            <a:endCxn id="75" idx="2"/>
          </p:cNvCxnSpPr>
          <p:nvPr/>
        </p:nvCxnSpPr>
        <p:spPr>
          <a:xfrm rot="16200000" flipV="1">
            <a:off x="5964358" y="4404090"/>
            <a:ext cx="603737" cy="2289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0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ítulo 1">
            <a:extLst>
              <a:ext uri="{FF2B5EF4-FFF2-40B4-BE49-F238E27FC236}">
                <a16:creationId xmlns:a16="http://schemas.microsoft.com/office/drawing/2014/main" id="{92403F24-B0F1-411B-80FD-F6F9586A3C40}"/>
              </a:ext>
            </a:extLst>
          </p:cNvPr>
          <p:cNvSpPr txBox="1">
            <a:spLocks/>
          </p:cNvSpPr>
          <p:nvPr/>
        </p:nvSpPr>
        <p:spPr>
          <a:xfrm>
            <a:off x="3708998" y="1639094"/>
            <a:ext cx="6239456" cy="214543"/>
          </a:xfrm>
          <a:prstGeom prst="rect">
            <a:avLst/>
          </a:prstGeom>
        </p:spPr>
        <p:txBody>
          <a:bodyPr vert="horz" lIns="54195" tIns="27097" rIns="54195" bIns="27097" rtlCol="0" anchor="b">
            <a:norm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711" dirty="0">
                <a:latin typeface="Arial" panose="020B0604020202020204" pitchFamily="34" charset="0"/>
                <a:cs typeface="Arial" panose="020B0604020202020204" pitchFamily="34" charset="0"/>
              </a:rPr>
              <a:t>ARBOL DE </a:t>
            </a:r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s-CO" sz="711" dirty="0">
                <a:latin typeface="Arial" panose="020B0604020202020204" pitchFamily="34" charset="0"/>
                <a:cs typeface="Arial" panose="020B0604020202020204" pitchFamily="34" charset="0"/>
              </a:rPr>
              <a:t> DE GESTION DEL RIESGO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B023EE55-3798-4235-8D7A-E5620A4D7E2A}"/>
              </a:ext>
            </a:extLst>
          </p:cNvPr>
          <p:cNvSpPr/>
          <p:nvPr/>
        </p:nvSpPr>
        <p:spPr>
          <a:xfrm>
            <a:off x="3525195" y="4302109"/>
            <a:ext cx="6268286" cy="287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Fortalecer la capacidad de gestión del riesgo asociada a la gestión integral de residuos sólidos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CDB09988-FDF9-4AA4-8F29-0B7A82FBC7AA}"/>
              </a:ext>
            </a:extLst>
          </p:cNvPr>
          <p:cNvSpPr/>
          <p:nvPr/>
        </p:nvSpPr>
        <p:spPr>
          <a:xfrm>
            <a:off x="1886670" y="5999064"/>
            <a:ext cx="1049629" cy="9418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Eficiencia en los análisis y evaluación del riesgo asociados a la GIRS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F0AD29DF-8680-497A-8772-389648482904}"/>
              </a:ext>
            </a:extLst>
          </p:cNvPr>
          <p:cNvSpPr/>
          <p:nvPr/>
        </p:nvSpPr>
        <p:spPr>
          <a:xfrm>
            <a:off x="3082925" y="5974434"/>
            <a:ext cx="1019163" cy="917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Fortalecer el monitoreo y seguimiento de los riesgos asociados a la GIRS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F519F4CC-06D0-463A-A06D-E2EED7DF4502}"/>
              </a:ext>
            </a:extLst>
          </p:cNvPr>
          <p:cNvSpPr/>
          <p:nvPr/>
        </p:nvSpPr>
        <p:spPr>
          <a:xfrm>
            <a:off x="5107494" y="6450840"/>
            <a:ext cx="2553778" cy="4332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y/o implementar las medidas de reducción del riesgo asociado a la GIRS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8D9F39C2-C3B8-4A69-99E7-DEF6A314F16A}"/>
              </a:ext>
            </a:extLst>
          </p:cNvPr>
          <p:cNvSpPr/>
          <p:nvPr/>
        </p:nvSpPr>
        <p:spPr>
          <a:xfrm>
            <a:off x="10176323" y="5220334"/>
            <a:ext cx="1074782" cy="794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Fortalecer la respuesta frente a la materialización del riesgo</a:t>
            </a: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87ED8F21-8586-4F5A-8B75-81019EB35B71}"/>
              </a:ext>
            </a:extLst>
          </p:cNvPr>
          <p:cNvSpPr/>
          <p:nvPr/>
        </p:nvSpPr>
        <p:spPr>
          <a:xfrm>
            <a:off x="9239531" y="6188068"/>
            <a:ext cx="1602024" cy="1442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 efectividad de los planes presentados por los prestadores del servicio público de aseo y de los Planes de Gestión del Riesgo de desastres de las entidades públicas y privadas (Dec Nal. 1257 de 2017)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C6FFD760-7278-46EB-9273-99D64CC73714}"/>
              </a:ext>
            </a:extLst>
          </p:cNvPr>
          <p:cNvSpPr/>
          <p:nvPr/>
        </p:nvSpPr>
        <p:spPr>
          <a:xfrm>
            <a:off x="4002673" y="3512091"/>
            <a:ext cx="2209643" cy="5144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Disminuir la vulnerabilidad económica de la ciudad frente a la materialización del riesgo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C01DF487-B054-4224-81E9-90903853D204}"/>
              </a:ext>
            </a:extLst>
          </p:cNvPr>
          <p:cNvSpPr/>
          <p:nvPr/>
        </p:nvSpPr>
        <p:spPr>
          <a:xfrm>
            <a:off x="3309945" y="2791748"/>
            <a:ext cx="1601972" cy="505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Disminuir de cargas tributarias y costos hacia la ciudadanía</a:t>
            </a:r>
          </a:p>
        </p:txBody>
      </p:sp>
      <p:cxnSp>
        <p:nvCxnSpPr>
          <p:cNvPr id="104" name="Conector angular 62">
            <a:extLst>
              <a:ext uri="{FF2B5EF4-FFF2-40B4-BE49-F238E27FC236}">
                <a16:creationId xmlns:a16="http://schemas.microsoft.com/office/drawing/2014/main" id="{12767C5E-338B-4046-9C14-B3D28FF0EEA9}"/>
              </a:ext>
            </a:extLst>
          </p:cNvPr>
          <p:cNvCxnSpPr>
            <a:cxnSpLocks/>
            <a:stCxn id="75" idx="0"/>
            <a:endCxn id="144" idx="2"/>
          </p:cNvCxnSpPr>
          <p:nvPr/>
        </p:nvCxnSpPr>
        <p:spPr>
          <a:xfrm rot="16200000" flipV="1">
            <a:off x="3941361" y="1584132"/>
            <a:ext cx="899614" cy="4536340"/>
          </a:xfrm>
          <a:prstGeom prst="bentConnector3">
            <a:avLst>
              <a:gd name="adj1" fmla="val 898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angular 68">
            <a:extLst>
              <a:ext uri="{FF2B5EF4-FFF2-40B4-BE49-F238E27FC236}">
                <a16:creationId xmlns:a16="http://schemas.microsoft.com/office/drawing/2014/main" id="{346CE82B-99B4-4D58-B70F-A4AB4715ADA6}"/>
              </a:ext>
            </a:extLst>
          </p:cNvPr>
          <p:cNvCxnSpPr>
            <a:cxnSpLocks/>
            <a:stCxn id="75" idx="0"/>
            <a:endCxn id="143" idx="2"/>
          </p:cNvCxnSpPr>
          <p:nvPr/>
        </p:nvCxnSpPr>
        <p:spPr>
          <a:xfrm rot="5400000" flipH="1" flipV="1">
            <a:off x="7579321" y="2987354"/>
            <a:ext cx="394773" cy="223473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4DF93B78-2E08-4BB7-A89D-DED63854D593}"/>
              </a:ext>
            </a:extLst>
          </p:cNvPr>
          <p:cNvCxnSpPr>
            <a:cxnSpLocks/>
            <a:stCxn id="98" idx="0"/>
            <a:endCxn id="254" idx="2"/>
          </p:cNvCxnSpPr>
          <p:nvPr/>
        </p:nvCxnSpPr>
        <p:spPr>
          <a:xfrm flipH="1" flipV="1">
            <a:off x="5097235" y="2693251"/>
            <a:ext cx="10260" cy="818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angular 77">
            <a:extLst>
              <a:ext uri="{FF2B5EF4-FFF2-40B4-BE49-F238E27FC236}">
                <a16:creationId xmlns:a16="http://schemas.microsoft.com/office/drawing/2014/main" id="{8111A0E1-1A8E-425D-A66E-4178F4F7D0D7}"/>
              </a:ext>
            </a:extLst>
          </p:cNvPr>
          <p:cNvCxnSpPr>
            <a:cxnSpLocks/>
            <a:stCxn id="98" idx="0"/>
            <a:endCxn id="100" idx="2"/>
          </p:cNvCxnSpPr>
          <p:nvPr/>
        </p:nvCxnSpPr>
        <p:spPr>
          <a:xfrm rot="16200000" flipV="1">
            <a:off x="4501807" y="2906403"/>
            <a:ext cx="214812" cy="9965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12A4D4F8-D07D-4661-9624-401062F16E50}"/>
              </a:ext>
            </a:extLst>
          </p:cNvPr>
          <p:cNvSpPr txBox="1"/>
          <p:nvPr/>
        </p:nvSpPr>
        <p:spPr>
          <a:xfrm rot="16200000">
            <a:off x="254604" y="5180533"/>
            <a:ext cx="725155" cy="230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MEDIOS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71B69B46-53A2-49C9-B59C-C7E480328D04}"/>
              </a:ext>
            </a:extLst>
          </p:cNvPr>
          <p:cNvSpPr txBox="1"/>
          <p:nvPr/>
        </p:nvSpPr>
        <p:spPr>
          <a:xfrm rot="16200000">
            <a:off x="273106" y="2627036"/>
            <a:ext cx="720343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900" dirty="0">
                <a:latin typeface="Arial" panose="020B0604020202020204" pitchFamily="34" charset="0"/>
                <a:cs typeface="Arial" panose="020B0604020202020204" pitchFamily="34" charset="0"/>
              </a:rPr>
              <a:t>FINES</a:t>
            </a: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6B426BD7-8C8D-490C-A85D-55C82DB4D2AA}"/>
              </a:ext>
            </a:extLst>
          </p:cNvPr>
          <p:cNvSpPr/>
          <p:nvPr/>
        </p:nvSpPr>
        <p:spPr>
          <a:xfrm>
            <a:off x="5852218" y="8394815"/>
            <a:ext cx="979263" cy="1075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 la disponibilidad de recursos para el manejo de emergencias y desastres </a:t>
            </a:r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36CCB36E-4FD3-41E5-97A3-3B0576B8AD65}"/>
              </a:ext>
            </a:extLst>
          </p:cNvPr>
          <p:cNvSpPr/>
          <p:nvPr/>
        </p:nvSpPr>
        <p:spPr>
          <a:xfrm>
            <a:off x="4501886" y="5345727"/>
            <a:ext cx="1662471" cy="948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 efectividad en la divulgación y sensibilización de los riesgos asociados a la GIRS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6B11D738-812E-4E26-B9CE-790005D6F500}"/>
              </a:ext>
            </a:extLst>
          </p:cNvPr>
          <p:cNvSpPr/>
          <p:nvPr/>
        </p:nvSpPr>
        <p:spPr>
          <a:xfrm>
            <a:off x="154076" y="5983006"/>
            <a:ext cx="1603292" cy="1368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Optimizar la identificación y caracterización de los escenarios de riesgo asociados a la GIRS por fenomenos amenazantes, vulnerabilidaes identificadas y elementos expuestos (infraestructura, población, etc)</a:t>
            </a:r>
          </a:p>
        </p:txBody>
      </p:sp>
      <p:sp>
        <p:nvSpPr>
          <p:cNvPr id="124" name="Rectángulo 123">
            <a:extLst>
              <a:ext uri="{FF2B5EF4-FFF2-40B4-BE49-F238E27FC236}">
                <a16:creationId xmlns:a16="http://schemas.microsoft.com/office/drawing/2014/main" id="{B59371F3-D8BF-4606-AC7A-9F55E3CCD9AD}"/>
              </a:ext>
            </a:extLst>
          </p:cNvPr>
          <p:cNvSpPr/>
          <p:nvPr/>
        </p:nvSpPr>
        <p:spPr>
          <a:xfrm>
            <a:off x="1403502" y="4712612"/>
            <a:ext cx="1438989" cy="879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el conocimiento de los riesgos asociados a la GIRS por parte de los actores involucrados</a:t>
            </a:r>
          </a:p>
        </p:txBody>
      </p:sp>
      <p:cxnSp>
        <p:nvCxnSpPr>
          <p:cNvPr id="127" name="Conector angular 27">
            <a:extLst>
              <a:ext uri="{FF2B5EF4-FFF2-40B4-BE49-F238E27FC236}">
                <a16:creationId xmlns:a16="http://schemas.microsoft.com/office/drawing/2014/main" id="{4AE59F87-233C-4C0C-920D-A576B61B333C}"/>
              </a:ext>
            </a:extLst>
          </p:cNvPr>
          <p:cNvCxnSpPr>
            <a:cxnSpLocks/>
            <a:stCxn id="123" idx="0"/>
            <a:endCxn id="124" idx="2"/>
          </p:cNvCxnSpPr>
          <p:nvPr/>
        </p:nvCxnSpPr>
        <p:spPr>
          <a:xfrm rot="5400000" flipH="1" flipV="1">
            <a:off x="1343848" y="5203858"/>
            <a:ext cx="391023" cy="11672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8" name="Conector angular 29">
            <a:extLst>
              <a:ext uri="{FF2B5EF4-FFF2-40B4-BE49-F238E27FC236}">
                <a16:creationId xmlns:a16="http://schemas.microsoft.com/office/drawing/2014/main" id="{61295EB5-FA15-4E57-A0BE-C9E76D710B00}"/>
              </a:ext>
            </a:extLst>
          </p:cNvPr>
          <p:cNvCxnSpPr>
            <a:cxnSpLocks/>
            <a:stCxn id="76" idx="0"/>
            <a:endCxn id="124" idx="2"/>
          </p:cNvCxnSpPr>
          <p:nvPr/>
        </p:nvCxnSpPr>
        <p:spPr>
          <a:xfrm rot="16200000" flipV="1">
            <a:off x="2063701" y="5651280"/>
            <a:ext cx="407081" cy="28848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0" name="Conector angular 31">
            <a:extLst>
              <a:ext uri="{FF2B5EF4-FFF2-40B4-BE49-F238E27FC236}">
                <a16:creationId xmlns:a16="http://schemas.microsoft.com/office/drawing/2014/main" id="{6959C80F-856A-4C1D-BBF7-1FA3ACB4BE05}"/>
              </a:ext>
            </a:extLst>
          </p:cNvPr>
          <p:cNvCxnSpPr>
            <a:cxnSpLocks/>
            <a:stCxn id="78" idx="0"/>
            <a:endCxn id="124" idx="2"/>
          </p:cNvCxnSpPr>
          <p:nvPr/>
        </p:nvCxnSpPr>
        <p:spPr>
          <a:xfrm rot="16200000" flipV="1">
            <a:off x="2666527" y="5048454"/>
            <a:ext cx="382451" cy="14695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1" name="Conector angular 37">
            <a:extLst>
              <a:ext uri="{FF2B5EF4-FFF2-40B4-BE49-F238E27FC236}">
                <a16:creationId xmlns:a16="http://schemas.microsoft.com/office/drawing/2014/main" id="{6120E6E7-69C7-47FA-BFF1-7B47699B6D7C}"/>
              </a:ext>
            </a:extLst>
          </p:cNvPr>
          <p:cNvCxnSpPr>
            <a:cxnSpLocks/>
            <a:stCxn id="122" idx="0"/>
            <a:endCxn id="124" idx="2"/>
          </p:cNvCxnSpPr>
          <p:nvPr/>
        </p:nvCxnSpPr>
        <p:spPr>
          <a:xfrm rot="16200000" flipH="1" flipV="1">
            <a:off x="3604932" y="3863792"/>
            <a:ext cx="246256" cy="3210125"/>
          </a:xfrm>
          <a:prstGeom prst="bentConnector5">
            <a:avLst>
              <a:gd name="adj1" fmla="val -92830"/>
              <a:gd name="adj2" fmla="val 51740"/>
              <a:gd name="adj3" fmla="val 19283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2F9A0D00-FBF5-43F0-803C-3857CBCEA275}"/>
              </a:ext>
            </a:extLst>
          </p:cNvPr>
          <p:cNvSpPr/>
          <p:nvPr/>
        </p:nvSpPr>
        <p:spPr>
          <a:xfrm>
            <a:off x="3525195" y="7173213"/>
            <a:ext cx="1293618" cy="8796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las medidas de mitigación  por escenarios de riesgos (fisicas y no fisicas) </a:t>
            </a:r>
          </a:p>
        </p:txBody>
      </p:sp>
      <p:sp>
        <p:nvSpPr>
          <p:cNvPr id="134" name="Rectángulo 133">
            <a:extLst>
              <a:ext uri="{FF2B5EF4-FFF2-40B4-BE49-F238E27FC236}">
                <a16:creationId xmlns:a16="http://schemas.microsoft.com/office/drawing/2014/main" id="{2EDA10F3-88B2-47E8-AC6C-C23B4B989449}"/>
              </a:ext>
            </a:extLst>
          </p:cNvPr>
          <p:cNvSpPr/>
          <p:nvPr/>
        </p:nvSpPr>
        <p:spPr>
          <a:xfrm>
            <a:off x="4942864" y="7242106"/>
            <a:ext cx="1439444" cy="7698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 cantidad de infraestructura  resiliente asociada a la GIRS</a:t>
            </a:r>
          </a:p>
        </p:txBody>
      </p:sp>
      <p:sp>
        <p:nvSpPr>
          <p:cNvPr id="143" name="Rectángulo 142">
            <a:extLst>
              <a:ext uri="{FF2B5EF4-FFF2-40B4-BE49-F238E27FC236}">
                <a16:creationId xmlns:a16="http://schemas.microsoft.com/office/drawing/2014/main" id="{97639AA3-41A9-45CC-A900-FFB24C9BA537}"/>
              </a:ext>
            </a:extLst>
          </p:cNvPr>
          <p:cNvSpPr/>
          <p:nvPr/>
        </p:nvSpPr>
        <p:spPr>
          <a:xfrm>
            <a:off x="7930104" y="3222218"/>
            <a:ext cx="1927945" cy="6851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Mitigar la afectación a la continuidad en la prestación del servicio y a infraestructuras críticas asociadas con la gestión de residuos sólidos</a:t>
            </a:r>
          </a:p>
        </p:txBody>
      </p:sp>
      <p:sp>
        <p:nvSpPr>
          <p:cNvPr id="144" name="Rectángulo 143">
            <a:extLst>
              <a:ext uri="{FF2B5EF4-FFF2-40B4-BE49-F238E27FC236}">
                <a16:creationId xmlns:a16="http://schemas.microsoft.com/office/drawing/2014/main" id="{4DD8704A-0F89-46BC-A95C-54262CCA12CD}"/>
              </a:ext>
            </a:extLst>
          </p:cNvPr>
          <p:cNvSpPr/>
          <p:nvPr/>
        </p:nvSpPr>
        <p:spPr>
          <a:xfrm>
            <a:off x="1149429" y="2802754"/>
            <a:ext cx="1947137" cy="5997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Menor población afectada por la materialización de riesgos relacionados con la gestión integral de residuos sólidos</a:t>
            </a:r>
          </a:p>
        </p:txBody>
      </p:sp>
      <p:sp>
        <p:nvSpPr>
          <p:cNvPr id="146" name="Rectángulo 145">
            <a:extLst>
              <a:ext uri="{FF2B5EF4-FFF2-40B4-BE49-F238E27FC236}">
                <a16:creationId xmlns:a16="http://schemas.microsoft.com/office/drawing/2014/main" id="{731DA16A-F8C4-4444-996B-5EAADC849AA0}"/>
              </a:ext>
            </a:extLst>
          </p:cNvPr>
          <p:cNvSpPr/>
          <p:nvPr/>
        </p:nvSpPr>
        <p:spPr>
          <a:xfrm>
            <a:off x="7016908" y="8231399"/>
            <a:ext cx="1398619" cy="1194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Optimizar  el nivel de control y seguimiento a los planes de gestión del riesgo y desastres de las entidades públicas y privadas </a:t>
            </a:r>
          </a:p>
        </p:txBody>
      </p:sp>
      <p:sp>
        <p:nvSpPr>
          <p:cNvPr id="150" name="Rectángulo 149">
            <a:extLst>
              <a:ext uri="{FF2B5EF4-FFF2-40B4-BE49-F238E27FC236}">
                <a16:creationId xmlns:a16="http://schemas.microsoft.com/office/drawing/2014/main" id="{78B607BA-27FE-4377-9D9E-98103BD3C763}"/>
              </a:ext>
            </a:extLst>
          </p:cNvPr>
          <p:cNvSpPr/>
          <p:nvPr/>
        </p:nvSpPr>
        <p:spPr>
          <a:xfrm>
            <a:off x="6616422" y="7204535"/>
            <a:ext cx="1100711" cy="8170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Articular de manera eficiente a las entidades con enefoque a la prevención</a:t>
            </a:r>
          </a:p>
        </p:txBody>
      </p:sp>
      <p:sp>
        <p:nvSpPr>
          <p:cNvPr id="157" name="Rectángulo 156">
            <a:extLst>
              <a:ext uri="{FF2B5EF4-FFF2-40B4-BE49-F238E27FC236}">
                <a16:creationId xmlns:a16="http://schemas.microsoft.com/office/drawing/2014/main" id="{A092A99E-DC9D-43A8-B60E-357B871F09D8}"/>
              </a:ext>
            </a:extLst>
          </p:cNvPr>
          <p:cNvSpPr/>
          <p:nvPr/>
        </p:nvSpPr>
        <p:spPr>
          <a:xfrm>
            <a:off x="7912095" y="6258651"/>
            <a:ext cx="1202419" cy="917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 disponibilidad presupuestal para la gestión del riesgo asociada a la GIRS</a:t>
            </a:r>
          </a:p>
        </p:txBody>
      </p:sp>
      <p:cxnSp>
        <p:nvCxnSpPr>
          <p:cNvPr id="135" name="Conector angular 72">
            <a:extLst>
              <a:ext uri="{FF2B5EF4-FFF2-40B4-BE49-F238E27FC236}">
                <a16:creationId xmlns:a16="http://schemas.microsoft.com/office/drawing/2014/main" id="{45AC928F-7614-469A-9FDD-6A5D615DAE35}"/>
              </a:ext>
            </a:extLst>
          </p:cNvPr>
          <p:cNvCxnSpPr>
            <a:cxnSpLocks/>
            <a:stCxn id="94" idx="0"/>
            <a:endCxn id="82" idx="2"/>
          </p:cNvCxnSpPr>
          <p:nvPr/>
        </p:nvCxnSpPr>
        <p:spPr>
          <a:xfrm rot="5400000" flipH="1" flipV="1">
            <a:off x="10290430" y="5764785"/>
            <a:ext cx="173397" cy="6731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9" name="Conector angular 72">
            <a:extLst>
              <a:ext uri="{FF2B5EF4-FFF2-40B4-BE49-F238E27FC236}">
                <a16:creationId xmlns:a16="http://schemas.microsoft.com/office/drawing/2014/main" id="{C959A8CF-1499-4D11-B8B5-4DA075F12D9D}"/>
              </a:ext>
            </a:extLst>
          </p:cNvPr>
          <p:cNvCxnSpPr>
            <a:cxnSpLocks/>
            <a:stCxn id="113" idx="0"/>
            <a:endCxn id="82" idx="2"/>
          </p:cNvCxnSpPr>
          <p:nvPr/>
        </p:nvCxnSpPr>
        <p:spPr>
          <a:xfrm rot="16200000" flipV="1">
            <a:off x="11104331" y="5624054"/>
            <a:ext cx="241902" cy="10231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3" name="Rectángulo 232">
            <a:extLst>
              <a:ext uri="{FF2B5EF4-FFF2-40B4-BE49-F238E27FC236}">
                <a16:creationId xmlns:a16="http://schemas.microsoft.com/office/drawing/2014/main" id="{F3D1AE7D-A492-4EAA-A72F-2878D43B3AE0}"/>
              </a:ext>
            </a:extLst>
          </p:cNvPr>
          <p:cNvSpPr/>
          <p:nvPr/>
        </p:nvSpPr>
        <p:spPr>
          <a:xfrm>
            <a:off x="6000876" y="2546285"/>
            <a:ext cx="1601972" cy="8605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Reducir  los daños y perdidias por la ocurrencia de emergencias que aumentan las brechas sociales en el Distrito</a:t>
            </a:r>
          </a:p>
        </p:txBody>
      </p:sp>
      <p:cxnSp>
        <p:nvCxnSpPr>
          <p:cNvPr id="235" name="Conector angular 77">
            <a:extLst>
              <a:ext uri="{FF2B5EF4-FFF2-40B4-BE49-F238E27FC236}">
                <a16:creationId xmlns:a16="http://schemas.microsoft.com/office/drawing/2014/main" id="{1C98D8E9-4BA8-4D37-894D-49749A987946}"/>
              </a:ext>
            </a:extLst>
          </p:cNvPr>
          <p:cNvCxnSpPr>
            <a:cxnSpLocks/>
            <a:stCxn id="98" idx="0"/>
            <a:endCxn id="233" idx="2"/>
          </p:cNvCxnSpPr>
          <p:nvPr/>
        </p:nvCxnSpPr>
        <p:spPr>
          <a:xfrm rot="5400000" flipH="1" flipV="1">
            <a:off x="5902070" y="2612300"/>
            <a:ext cx="105216" cy="169436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Rectángulo 253">
            <a:extLst>
              <a:ext uri="{FF2B5EF4-FFF2-40B4-BE49-F238E27FC236}">
                <a16:creationId xmlns:a16="http://schemas.microsoft.com/office/drawing/2014/main" id="{F8EE466A-AC97-45AF-88F1-F58024E695E6}"/>
              </a:ext>
            </a:extLst>
          </p:cNvPr>
          <p:cNvSpPr/>
          <p:nvPr/>
        </p:nvSpPr>
        <p:spPr>
          <a:xfrm>
            <a:off x="4296249" y="2187720"/>
            <a:ext cx="1601972" cy="505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 la resiliencia financiera del Distrito</a:t>
            </a:r>
          </a:p>
        </p:txBody>
      </p:sp>
      <p:cxnSp>
        <p:nvCxnSpPr>
          <p:cNvPr id="261" name="Conector angular 68">
            <a:extLst>
              <a:ext uri="{FF2B5EF4-FFF2-40B4-BE49-F238E27FC236}">
                <a16:creationId xmlns:a16="http://schemas.microsoft.com/office/drawing/2014/main" id="{A6CB009C-CA16-42FF-8107-2F6B84008F22}"/>
              </a:ext>
            </a:extLst>
          </p:cNvPr>
          <p:cNvCxnSpPr>
            <a:cxnSpLocks/>
            <a:stCxn id="75" idx="0"/>
            <a:endCxn id="98" idx="2"/>
          </p:cNvCxnSpPr>
          <p:nvPr/>
        </p:nvCxnSpPr>
        <p:spPr>
          <a:xfrm rot="16200000" flipV="1">
            <a:off x="5745623" y="3388393"/>
            <a:ext cx="275589" cy="155184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ángulo 271">
            <a:extLst>
              <a:ext uri="{FF2B5EF4-FFF2-40B4-BE49-F238E27FC236}">
                <a16:creationId xmlns:a16="http://schemas.microsoft.com/office/drawing/2014/main" id="{468F898D-568D-46B7-B9BA-CE55C3C6D204}"/>
              </a:ext>
            </a:extLst>
          </p:cNvPr>
          <p:cNvSpPr/>
          <p:nvPr/>
        </p:nvSpPr>
        <p:spPr>
          <a:xfrm>
            <a:off x="7958613" y="2219638"/>
            <a:ext cx="1927945" cy="476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 la calidad de vida y la salud pública de los ciudadanos </a:t>
            </a:r>
          </a:p>
        </p:txBody>
      </p:sp>
      <p:cxnSp>
        <p:nvCxnSpPr>
          <p:cNvPr id="282" name="Conector angular 68">
            <a:extLst>
              <a:ext uri="{FF2B5EF4-FFF2-40B4-BE49-F238E27FC236}">
                <a16:creationId xmlns:a16="http://schemas.microsoft.com/office/drawing/2014/main" id="{33CD775A-8002-4B27-9A9E-A0F7B3F90A94}"/>
              </a:ext>
            </a:extLst>
          </p:cNvPr>
          <p:cNvCxnSpPr>
            <a:cxnSpLocks/>
            <a:stCxn id="143" idx="0"/>
            <a:endCxn id="233" idx="2"/>
          </p:cNvCxnSpPr>
          <p:nvPr/>
        </p:nvCxnSpPr>
        <p:spPr>
          <a:xfrm rot="16200000" flipH="1" flipV="1">
            <a:off x="7755641" y="2268438"/>
            <a:ext cx="184657" cy="2092215"/>
          </a:xfrm>
          <a:prstGeom prst="bentConnector5">
            <a:avLst>
              <a:gd name="adj1" fmla="val -123797"/>
              <a:gd name="adj2" fmla="val 53895"/>
              <a:gd name="adj3" fmla="val 2237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de flecha 168">
            <a:extLst>
              <a:ext uri="{FF2B5EF4-FFF2-40B4-BE49-F238E27FC236}">
                <a16:creationId xmlns:a16="http://schemas.microsoft.com/office/drawing/2014/main" id="{4DB13E46-3978-4D4E-B7D8-79D892604D23}"/>
              </a:ext>
            </a:extLst>
          </p:cNvPr>
          <p:cNvCxnSpPr>
            <a:cxnSpLocks/>
            <a:stCxn id="143" idx="0"/>
            <a:endCxn id="272" idx="2"/>
          </p:cNvCxnSpPr>
          <p:nvPr/>
        </p:nvCxnSpPr>
        <p:spPr>
          <a:xfrm flipV="1">
            <a:off x="8894077" y="2696148"/>
            <a:ext cx="28509" cy="526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AC8E8340-9B9C-634B-906F-6C04B4BEA759}"/>
              </a:ext>
            </a:extLst>
          </p:cNvPr>
          <p:cNvSpPr/>
          <p:nvPr/>
        </p:nvSpPr>
        <p:spPr>
          <a:xfrm>
            <a:off x="8531947" y="7888032"/>
            <a:ext cx="1196567" cy="1503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 articulación entre las planes de gestión del riesgo del desastre de las entidadespúblicas y privadas  y la Estrategia Distrital de Respuesta a Emergencias</a:t>
            </a:r>
          </a:p>
        </p:txBody>
      </p: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90DAB5BF-556F-4640-8826-E3C2B2F34F3D}"/>
              </a:ext>
            </a:extLst>
          </p:cNvPr>
          <p:cNvSpPr/>
          <p:nvPr/>
        </p:nvSpPr>
        <p:spPr>
          <a:xfrm>
            <a:off x="10925635" y="6256573"/>
            <a:ext cx="1622430" cy="9826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Fortalecer la articulación entre las entidades que actuan ante situaciones de emergencia, calamidad y desastre</a:t>
            </a:r>
          </a:p>
        </p:txBody>
      </p:sp>
      <p:sp>
        <p:nvSpPr>
          <p:cNvPr id="115" name="Rectángulo 114">
            <a:extLst>
              <a:ext uri="{FF2B5EF4-FFF2-40B4-BE49-F238E27FC236}">
                <a16:creationId xmlns:a16="http://schemas.microsoft.com/office/drawing/2014/main" id="{D1E1D47D-9CE3-AC40-9E89-26B1C1DFB863}"/>
              </a:ext>
            </a:extLst>
          </p:cNvPr>
          <p:cNvSpPr/>
          <p:nvPr/>
        </p:nvSpPr>
        <p:spPr>
          <a:xfrm>
            <a:off x="9792914" y="8114273"/>
            <a:ext cx="1252867" cy="9940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Fortalecer la implementación de la estrategia de respuesta distrital EIR </a:t>
            </a:r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id="{52DE7F03-F54B-3748-AE9A-B2CBE5A94DEA}"/>
              </a:ext>
            </a:extLst>
          </p:cNvPr>
          <p:cNvSpPr/>
          <p:nvPr/>
        </p:nvSpPr>
        <p:spPr>
          <a:xfrm>
            <a:off x="11329659" y="8014815"/>
            <a:ext cx="1327704" cy="10520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 la proyección de estrategias de recuperación  ante la materialización del riesgo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2F9A0D00-FBF5-43F0-803C-3857CBCEA275}"/>
              </a:ext>
            </a:extLst>
          </p:cNvPr>
          <p:cNvSpPr/>
          <p:nvPr/>
        </p:nvSpPr>
        <p:spPr>
          <a:xfrm>
            <a:off x="381071" y="8481241"/>
            <a:ext cx="1816770" cy="9351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Contar con monitoreo y seguimiento adicional al del concesionario para alertar a tiempo sobre posibles deslizamientos.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2F9A0D00-FBF5-43F0-803C-3857CBCEA275}"/>
              </a:ext>
            </a:extLst>
          </p:cNvPr>
          <p:cNvSpPr/>
          <p:nvPr/>
        </p:nvSpPr>
        <p:spPr>
          <a:xfrm>
            <a:off x="2269863" y="8521627"/>
            <a:ext cx="1616475" cy="8543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Disponer con recursos adicionales al Concesionario para mitigar riesgos y evitar que se materialicen.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2F9A0D00-FBF5-43F0-803C-3857CBCEA275}"/>
              </a:ext>
            </a:extLst>
          </p:cNvPr>
          <p:cNvSpPr/>
          <p:nvPr/>
        </p:nvSpPr>
        <p:spPr>
          <a:xfrm>
            <a:off x="4002673" y="8382457"/>
            <a:ext cx="1722309" cy="10088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Estructurar dentro del próximo contrato de concesión, herramientas oportunas para lograr que el concesionario implemente medidas de mitigación de riesgos.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F9A0D00-FBF5-43F0-803C-3857CBCEA275}"/>
              </a:ext>
            </a:extLst>
          </p:cNvPr>
          <p:cNvSpPr/>
          <p:nvPr/>
        </p:nvSpPr>
        <p:spPr>
          <a:xfrm>
            <a:off x="1960964" y="7135338"/>
            <a:ext cx="1431043" cy="10667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Implementación de medidas para reducir riesgos por parte de Concesionario, dentro del relleno sanitario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8C194ED8-8256-4A3D-A3CC-B94A94193AB5}"/>
              </a:ext>
            </a:extLst>
          </p:cNvPr>
          <p:cNvCxnSpPr>
            <a:cxnSpLocks/>
          </p:cNvCxnSpPr>
          <p:nvPr/>
        </p:nvCxnSpPr>
        <p:spPr>
          <a:xfrm flipV="1">
            <a:off x="2388533" y="4875179"/>
            <a:ext cx="0" cy="15600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r 17"/>
          <p:cNvCxnSpPr>
            <a:stCxn id="81" idx="0"/>
            <a:endCxn id="75" idx="2"/>
          </p:cNvCxnSpPr>
          <p:nvPr/>
        </p:nvCxnSpPr>
        <p:spPr>
          <a:xfrm rot="5400000" flipH="1" flipV="1">
            <a:off x="5591151" y="5382654"/>
            <a:ext cx="1861419" cy="27495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ector angular 19"/>
          <p:cNvCxnSpPr>
            <a:stCxn id="124" idx="0"/>
            <a:endCxn id="75" idx="2"/>
          </p:cNvCxnSpPr>
          <p:nvPr/>
        </p:nvCxnSpPr>
        <p:spPr>
          <a:xfrm rot="5400000" flipH="1" flipV="1">
            <a:off x="4329572" y="2382847"/>
            <a:ext cx="123191" cy="45363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Conector angular 26"/>
          <p:cNvCxnSpPr>
            <a:stCxn id="56" idx="0"/>
            <a:endCxn id="81" idx="2"/>
          </p:cNvCxnSpPr>
          <p:nvPr/>
        </p:nvCxnSpPr>
        <p:spPr>
          <a:xfrm rot="5400000" flipH="1" flipV="1">
            <a:off x="4404821" y="5155777"/>
            <a:ext cx="251227" cy="370789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Conector angular 28"/>
          <p:cNvCxnSpPr>
            <a:stCxn id="133" idx="0"/>
            <a:endCxn id="81" idx="2"/>
          </p:cNvCxnSpPr>
          <p:nvPr/>
        </p:nvCxnSpPr>
        <p:spPr>
          <a:xfrm rot="5400000" flipH="1" flipV="1">
            <a:off x="5133642" y="5922473"/>
            <a:ext cx="289102" cy="221237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Conector angular 30"/>
          <p:cNvCxnSpPr>
            <a:stCxn id="134" idx="0"/>
            <a:endCxn id="81" idx="2"/>
          </p:cNvCxnSpPr>
          <p:nvPr/>
        </p:nvCxnSpPr>
        <p:spPr>
          <a:xfrm rot="5400000" flipH="1" flipV="1">
            <a:off x="5844487" y="6702211"/>
            <a:ext cx="357995" cy="72179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157" idx="0"/>
            <a:endCxn id="81" idx="2"/>
          </p:cNvCxnSpPr>
          <p:nvPr/>
        </p:nvCxnSpPr>
        <p:spPr>
          <a:xfrm rot="16200000" flipH="1" flipV="1">
            <a:off x="7136114" y="5506920"/>
            <a:ext cx="625460" cy="2128922"/>
          </a:xfrm>
          <a:prstGeom prst="bentConnector5">
            <a:avLst>
              <a:gd name="adj1" fmla="val -36549"/>
              <a:gd name="adj2" fmla="val 34131"/>
              <a:gd name="adj3" fmla="val 136549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Conector angular 34"/>
          <p:cNvCxnSpPr>
            <a:stCxn id="150" idx="0"/>
            <a:endCxn id="81" idx="2"/>
          </p:cNvCxnSpPr>
          <p:nvPr/>
        </p:nvCxnSpPr>
        <p:spPr>
          <a:xfrm rot="16200000" flipV="1">
            <a:off x="6615369" y="6653125"/>
            <a:ext cx="320424" cy="7823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stCxn id="52" idx="0"/>
            <a:endCxn id="56" idx="2"/>
          </p:cNvCxnSpPr>
          <p:nvPr/>
        </p:nvCxnSpPr>
        <p:spPr>
          <a:xfrm rot="5400000" flipH="1" flipV="1">
            <a:off x="1843417" y="7648172"/>
            <a:ext cx="279108" cy="13870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Conector angular 38"/>
          <p:cNvCxnSpPr>
            <a:stCxn id="53" idx="0"/>
            <a:endCxn id="56" idx="2"/>
          </p:cNvCxnSpPr>
          <p:nvPr/>
        </p:nvCxnSpPr>
        <p:spPr>
          <a:xfrm rot="16200000" flipV="1">
            <a:off x="2717547" y="8161072"/>
            <a:ext cx="319494" cy="4016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Conector angular 42"/>
          <p:cNvCxnSpPr>
            <a:stCxn id="54" idx="0"/>
            <a:endCxn id="56" idx="2"/>
          </p:cNvCxnSpPr>
          <p:nvPr/>
        </p:nvCxnSpPr>
        <p:spPr>
          <a:xfrm rot="16200000" flipV="1">
            <a:off x="3679995" y="7198624"/>
            <a:ext cx="180324" cy="21873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Conector angular 48"/>
          <p:cNvCxnSpPr>
            <a:stCxn id="121" idx="0"/>
            <a:endCxn id="150" idx="2"/>
          </p:cNvCxnSpPr>
          <p:nvPr/>
        </p:nvCxnSpPr>
        <p:spPr>
          <a:xfrm rot="5400000" flipH="1" flipV="1">
            <a:off x="6567694" y="7795731"/>
            <a:ext cx="373241" cy="8249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" name="Conector angular 50"/>
          <p:cNvCxnSpPr>
            <a:stCxn id="146" idx="0"/>
            <a:endCxn id="150" idx="2"/>
          </p:cNvCxnSpPr>
          <p:nvPr/>
        </p:nvCxnSpPr>
        <p:spPr>
          <a:xfrm rot="16200000" flipV="1">
            <a:off x="7336586" y="7851767"/>
            <a:ext cx="209825" cy="5494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Conector angular 56"/>
          <p:cNvCxnSpPr>
            <a:stCxn id="111" idx="0"/>
            <a:endCxn id="150" idx="2"/>
          </p:cNvCxnSpPr>
          <p:nvPr/>
        </p:nvCxnSpPr>
        <p:spPr>
          <a:xfrm rot="16200000" flipH="1" flipV="1">
            <a:off x="8081734" y="6973076"/>
            <a:ext cx="133542" cy="1963453"/>
          </a:xfrm>
          <a:prstGeom prst="bentConnector5">
            <a:avLst>
              <a:gd name="adj1" fmla="val -171182"/>
              <a:gd name="adj2" fmla="val 51221"/>
              <a:gd name="adj3" fmla="val 271182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9" name="Conector angular 58"/>
          <p:cNvCxnSpPr>
            <a:stCxn id="115" idx="0"/>
            <a:endCxn id="94" idx="2"/>
          </p:cNvCxnSpPr>
          <p:nvPr/>
        </p:nvCxnSpPr>
        <p:spPr>
          <a:xfrm rot="16200000" flipV="1">
            <a:off x="9988044" y="7682968"/>
            <a:ext cx="483804" cy="37880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2" name="Conector angular 61"/>
          <p:cNvCxnSpPr>
            <a:stCxn id="120" idx="0"/>
            <a:endCxn id="113" idx="2"/>
          </p:cNvCxnSpPr>
          <p:nvPr/>
        </p:nvCxnSpPr>
        <p:spPr>
          <a:xfrm rot="16200000" flipV="1">
            <a:off x="11477407" y="7498710"/>
            <a:ext cx="775549" cy="25666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4" name="Conector angular 383"/>
          <p:cNvCxnSpPr>
            <a:stCxn id="82" idx="0"/>
            <a:endCxn id="75" idx="2"/>
          </p:cNvCxnSpPr>
          <p:nvPr/>
        </p:nvCxnSpPr>
        <p:spPr>
          <a:xfrm rot="16200000" flipV="1">
            <a:off x="8371070" y="2877690"/>
            <a:ext cx="630913" cy="40543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517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E4F14A-E90D-4E67-94C7-FB20FF065A11}"/>
</file>

<file path=customXml/itemProps2.xml><?xml version="1.0" encoding="utf-8"?>
<ds:datastoreItem xmlns:ds="http://schemas.openxmlformats.org/officeDocument/2006/customXml" ds:itemID="{3D106909-41E9-464D-8C35-CE73EF09B9EF}"/>
</file>

<file path=customXml/itemProps3.xml><?xml version="1.0" encoding="utf-8"?>
<ds:datastoreItem xmlns:ds="http://schemas.openxmlformats.org/officeDocument/2006/customXml" ds:itemID="{4758AC96-1EDB-4FF7-8EF6-91E6350511D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1372</TotalTime>
  <Words>961</Words>
  <Application>Microsoft Office PowerPoint</Application>
  <PresentationFormat>Papel A3 (297 x 420 mm)</PresentationFormat>
  <Paragraphs>66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Felipe Sabogal Rojas</dc:creator>
  <cp:lastModifiedBy>casa</cp:lastModifiedBy>
  <cp:revision>71</cp:revision>
  <dcterms:created xsi:type="dcterms:W3CDTF">2020-11-04T19:19:33Z</dcterms:created>
  <dcterms:modified xsi:type="dcterms:W3CDTF">2020-12-05T21:55:44Z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